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Economica"/>
      <p:regular r:id="rId12"/>
      <p:bold r:id="rId13"/>
      <p:italic r:id="rId14"/>
      <p:boldItalic r:id="rId15"/>
    </p:embeddedFont>
    <p:embeddedFont>
      <p:font typeface="Open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Economica-bold.fntdata"/><Relationship Id="rId12" Type="http://schemas.openxmlformats.org/officeDocument/2006/relationships/font" Target="fonts/Economic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Economica-boldItalic.fntdata"/><Relationship Id="rId14" Type="http://schemas.openxmlformats.org/officeDocument/2006/relationships/font" Target="fonts/Economica-italic.fntdata"/><Relationship Id="rId17" Type="http://schemas.openxmlformats.org/officeDocument/2006/relationships/font" Target="fonts/OpenSans-bold.fntdata"/><Relationship Id="rId16" Type="http://schemas.openxmlformats.org/officeDocument/2006/relationships/font" Target="fonts/OpenSans-regular.fntdata"/><Relationship Id="rId5" Type="http://schemas.openxmlformats.org/officeDocument/2006/relationships/notesMaster" Target="notesMasters/notesMaster1.xml"/><Relationship Id="rId19" Type="http://schemas.openxmlformats.org/officeDocument/2006/relationships/font" Target="fonts/OpenSans-boldItalic.fntdata"/><Relationship Id="rId6" Type="http://schemas.openxmlformats.org/officeDocument/2006/relationships/slide" Target="slides/slide1.xml"/><Relationship Id="rId18" Type="http://schemas.openxmlformats.org/officeDocument/2006/relationships/font" Target="fonts/OpenSans-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6a7f5a70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6a7f5a70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7ad3bb50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7ad3bb50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67ad3bb5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67ad3bb5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לדבר על אילוצים</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67ad3bb50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67ad3bb50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6aba8e386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6aba8e386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rive.google.com/file/d/1gbe948yK7-uBwUkN9VSeptaWi3gK54aB/view"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970250" y="429776"/>
            <a:ext cx="3054600" cy="110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w" sz="4400">
                <a:solidFill>
                  <a:srgbClr val="E69138"/>
                </a:solidFill>
              </a:rPr>
              <a:t>Mic &amp; Magic</a:t>
            </a:r>
            <a:endParaRPr sz="4400">
              <a:solidFill>
                <a:srgbClr val="E69138"/>
              </a:solidFill>
            </a:endParaRPr>
          </a:p>
        </p:txBody>
      </p:sp>
      <p:sp>
        <p:nvSpPr>
          <p:cNvPr id="63" name="Google Shape;63;p13"/>
          <p:cNvSpPr txBox="1"/>
          <p:nvPr/>
        </p:nvSpPr>
        <p:spPr>
          <a:xfrm>
            <a:off x="6338250" y="1071550"/>
            <a:ext cx="2427600" cy="20835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iw" sz="1800">
                <a:solidFill>
                  <a:srgbClr val="B45F06"/>
                </a:solidFill>
                <a:latin typeface="Economica"/>
                <a:ea typeface="Economica"/>
                <a:cs typeface="Economica"/>
                <a:sym typeface="Economica"/>
              </a:rPr>
              <a:t>חברי הקבוצה:</a:t>
            </a:r>
            <a:endParaRPr b="1" sz="1800">
              <a:solidFill>
                <a:srgbClr val="B45F06"/>
              </a:solidFill>
              <a:latin typeface="Economica"/>
              <a:ea typeface="Economica"/>
              <a:cs typeface="Economica"/>
              <a:sym typeface="Economica"/>
            </a:endParaRPr>
          </a:p>
          <a:p>
            <a:pPr indent="0" lvl="0" marL="0" rtl="1" algn="r">
              <a:spcBef>
                <a:spcPts val="0"/>
              </a:spcBef>
              <a:spcAft>
                <a:spcPts val="0"/>
              </a:spcAft>
              <a:buNone/>
            </a:pPr>
            <a:r>
              <a:rPr lang="iw" sz="1800">
                <a:solidFill>
                  <a:srgbClr val="B45F06"/>
                </a:solidFill>
                <a:latin typeface="Economica"/>
                <a:ea typeface="Economica"/>
                <a:cs typeface="Economica"/>
                <a:sym typeface="Economica"/>
              </a:rPr>
              <a:t>עמר לזרוס</a:t>
            </a:r>
            <a:endParaRPr sz="1800">
              <a:solidFill>
                <a:srgbClr val="B45F06"/>
              </a:solidFill>
              <a:latin typeface="Economica"/>
              <a:ea typeface="Economica"/>
              <a:cs typeface="Economica"/>
              <a:sym typeface="Economica"/>
            </a:endParaRPr>
          </a:p>
          <a:p>
            <a:pPr indent="0" lvl="0" marL="0" rtl="1" algn="r">
              <a:spcBef>
                <a:spcPts val="0"/>
              </a:spcBef>
              <a:spcAft>
                <a:spcPts val="0"/>
              </a:spcAft>
              <a:buNone/>
            </a:pPr>
            <a:r>
              <a:rPr lang="iw" sz="1800">
                <a:solidFill>
                  <a:srgbClr val="B45F06"/>
                </a:solidFill>
                <a:latin typeface="Economica"/>
                <a:ea typeface="Economica"/>
                <a:cs typeface="Economica"/>
                <a:sym typeface="Economica"/>
              </a:rPr>
              <a:t>רועי בר</a:t>
            </a:r>
            <a:endParaRPr sz="1800">
              <a:solidFill>
                <a:srgbClr val="B45F06"/>
              </a:solidFill>
              <a:latin typeface="Economica"/>
              <a:ea typeface="Economica"/>
              <a:cs typeface="Economica"/>
              <a:sym typeface="Economica"/>
            </a:endParaRPr>
          </a:p>
          <a:p>
            <a:pPr indent="0" lvl="0" marL="0" rtl="1" algn="r">
              <a:spcBef>
                <a:spcPts val="0"/>
              </a:spcBef>
              <a:spcAft>
                <a:spcPts val="0"/>
              </a:spcAft>
              <a:buNone/>
            </a:pPr>
            <a:r>
              <a:rPr lang="iw" sz="1800">
                <a:solidFill>
                  <a:srgbClr val="B45F06"/>
                </a:solidFill>
                <a:latin typeface="Economica"/>
                <a:ea typeface="Economica"/>
                <a:cs typeface="Economica"/>
                <a:sym typeface="Economica"/>
              </a:rPr>
              <a:t>רועי בכור</a:t>
            </a:r>
            <a:endParaRPr sz="1800">
              <a:solidFill>
                <a:srgbClr val="B45F06"/>
              </a:solidFill>
              <a:latin typeface="Economica"/>
              <a:ea typeface="Economica"/>
              <a:cs typeface="Economica"/>
              <a:sym typeface="Economica"/>
            </a:endParaRPr>
          </a:p>
          <a:p>
            <a:pPr indent="0" lvl="0" marL="0" rtl="1" algn="r">
              <a:spcBef>
                <a:spcPts val="0"/>
              </a:spcBef>
              <a:spcAft>
                <a:spcPts val="0"/>
              </a:spcAft>
              <a:buNone/>
            </a:pPr>
            <a:r>
              <a:rPr lang="iw" sz="1800">
                <a:solidFill>
                  <a:srgbClr val="B45F06"/>
                </a:solidFill>
                <a:latin typeface="Economica"/>
                <a:ea typeface="Economica"/>
                <a:cs typeface="Economica"/>
                <a:sym typeface="Economica"/>
              </a:rPr>
              <a:t>יאיר נחום</a:t>
            </a:r>
            <a:endParaRPr sz="1800">
              <a:solidFill>
                <a:srgbClr val="B45F06"/>
              </a:solidFill>
              <a:latin typeface="Economica"/>
              <a:ea typeface="Economica"/>
              <a:cs typeface="Economica"/>
              <a:sym typeface="Economica"/>
            </a:endParaRPr>
          </a:p>
          <a:p>
            <a:pPr indent="0" lvl="0" marL="0" rtl="1" algn="r">
              <a:spcBef>
                <a:spcPts val="0"/>
              </a:spcBef>
              <a:spcAft>
                <a:spcPts val="0"/>
              </a:spcAft>
              <a:buNone/>
            </a:pPr>
            <a:r>
              <a:rPr lang="iw" sz="1800">
                <a:solidFill>
                  <a:srgbClr val="B45F06"/>
                </a:solidFill>
                <a:latin typeface="Economica"/>
                <a:ea typeface="Economica"/>
                <a:cs typeface="Economica"/>
                <a:sym typeface="Economica"/>
              </a:rPr>
              <a:t>איתי </a:t>
            </a:r>
            <a:endParaRPr sz="1800">
              <a:solidFill>
                <a:srgbClr val="B45F06"/>
              </a:solidFill>
              <a:latin typeface="Economica"/>
              <a:ea typeface="Economica"/>
              <a:cs typeface="Economica"/>
              <a:sym typeface="Economica"/>
            </a:endParaRPr>
          </a:p>
          <a:p>
            <a:pPr indent="0" lvl="0" marL="0" rtl="1" algn="r">
              <a:spcBef>
                <a:spcPts val="0"/>
              </a:spcBef>
              <a:spcAft>
                <a:spcPts val="0"/>
              </a:spcAft>
              <a:buNone/>
            </a:pPr>
            <a:r>
              <a:rPr lang="iw" sz="1800">
                <a:solidFill>
                  <a:srgbClr val="B45F06"/>
                </a:solidFill>
                <a:latin typeface="Economica"/>
                <a:ea typeface="Economica"/>
                <a:cs typeface="Economica"/>
                <a:sym typeface="Economica"/>
              </a:rPr>
              <a:t>אריק</a:t>
            </a:r>
            <a:endParaRPr sz="1800">
              <a:solidFill>
                <a:srgbClr val="B45F06"/>
              </a:solidFill>
              <a:latin typeface="Economica"/>
              <a:ea typeface="Economica"/>
              <a:cs typeface="Economica"/>
              <a:sym typeface="Economica"/>
            </a:endParaRPr>
          </a:p>
        </p:txBody>
      </p:sp>
      <p:sp>
        <p:nvSpPr>
          <p:cNvPr id="64" name="Google Shape;64;p13"/>
          <p:cNvSpPr txBox="1"/>
          <p:nvPr/>
        </p:nvSpPr>
        <p:spPr>
          <a:xfrm>
            <a:off x="3171600" y="3208825"/>
            <a:ext cx="2427600" cy="12576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iw" sz="1800">
                <a:solidFill>
                  <a:srgbClr val="B45F06"/>
                </a:solidFill>
                <a:latin typeface="Economica"/>
                <a:ea typeface="Economica"/>
                <a:cs typeface="Economica"/>
                <a:sym typeface="Economica"/>
              </a:rPr>
              <a:t>פרויקט בקורס הנדסת תוכנה</a:t>
            </a:r>
            <a:endParaRPr b="1" sz="1800">
              <a:solidFill>
                <a:srgbClr val="B45F06"/>
              </a:solidFill>
              <a:latin typeface="Economica"/>
              <a:ea typeface="Economica"/>
              <a:cs typeface="Economica"/>
              <a:sym typeface="Economica"/>
            </a:endParaRPr>
          </a:p>
          <a:p>
            <a:pPr indent="0" lvl="0" marL="0" rtl="1" algn="r">
              <a:spcBef>
                <a:spcPts val="0"/>
              </a:spcBef>
              <a:spcAft>
                <a:spcPts val="0"/>
              </a:spcAft>
              <a:buNone/>
            </a:pPr>
            <a:r>
              <a:rPr b="1" lang="iw" sz="1800">
                <a:solidFill>
                  <a:srgbClr val="B45F06"/>
                </a:solidFill>
                <a:latin typeface="Economica"/>
                <a:ea typeface="Economica"/>
                <a:cs typeface="Economica"/>
                <a:sym typeface="Economica"/>
              </a:rPr>
              <a:t>תאריך הגשה: </a:t>
            </a:r>
            <a:r>
              <a:rPr lang="iw" sz="1800">
                <a:solidFill>
                  <a:srgbClr val="B45F06"/>
                </a:solidFill>
                <a:latin typeface="Economica"/>
                <a:ea typeface="Economica"/>
                <a:cs typeface="Economica"/>
                <a:sym typeface="Economica"/>
              </a:rPr>
              <a:t>25.6.25</a:t>
            </a:r>
            <a:endParaRPr sz="1800">
              <a:solidFill>
                <a:srgbClr val="B45F06"/>
              </a:solidFill>
              <a:latin typeface="Economica"/>
              <a:ea typeface="Economica"/>
              <a:cs typeface="Economica"/>
              <a:sym typeface="Economica"/>
            </a:endParaRPr>
          </a:p>
          <a:p>
            <a:pPr indent="0" lvl="0" marL="0" rtl="1" algn="r">
              <a:spcBef>
                <a:spcPts val="0"/>
              </a:spcBef>
              <a:spcAft>
                <a:spcPts val="0"/>
              </a:spcAft>
              <a:buNone/>
            </a:pPr>
            <a:r>
              <a:rPr b="1" lang="iw" sz="1800">
                <a:solidFill>
                  <a:srgbClr val="B45F06"/>
                </a:solidFill>
                <a:latin typeface="Economica"/>
                <a:ea typeface="Economica"/>
                <a:cs typeface="Economica"/>
                <a:sym typeface="Economica"/>
              </a:rPr>
              <a:t>מרצה: </a:t>
            </a:r>
            <a:r>
              <a:rPr lang="iw" sz="1800">
                <a:solidFill>
                  <a:srgbClr val="B45F06"/>
                </a:solidFill>
                <a:latin typeface="Economica"/>
                <a:ea typeface="Economica"/>
                <a:cs typeface="Economica"/>
                <a:sym typeface="Economica"/>
              </a:rPr>
              <a:t>חיים שפיר</a:t>
            </a:r>
            <a:endParaRPr sz="1800">
              <a:solidFill>
                <a:srgbClr val="B45F06"/>
              </a:solidFill>
              <a:latin typeface="Economica"/>
              <a:ea typeface="Economica"/>
              <a:cs typeface="Economica"/>
              <a:sym typeface="Economica"/>
            </a:endParaRPr>
          </a:p>
        </p:txBody>
      </p:sp>
      <p:pic>
        <p:nvPicPr>
          <p:cNvPr id="65" name="Google Shape;65;p13" title="20250611-2258-Pixel-Wizard-Dan-unscreen.gif"/>
          <p:cNvPicPr preferRelativeResize="0"/>
          <p:nvPr/>
        </p:nvPicPr>
        <p:blipFill>
          <a:blip r:embed="rId3">
            <a:alphaModFix/>
          </a:blip>
          <a:stretch>
            <a:fillRect/>
          </a:stretch>
        </p:blipFill>
        <p:spPr>
          <a:xfrm>
            <a:off x="2735075" y="1446775"/>
            <a:ext cx="2743200" cy="1543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title="MicAndMagicTrailer.mp4">
            <a:hlinkClick r:id="rId3"/>
          </p:cNvPr>
          <p:cNvPicPr preferRelativeResize="0"/>
          <p:nvPr/>
        </p:nvPicPr>
        <p:blipFill>
          <a:blip r:embed="rId4">
            <a:alphaModFix/>
          </a:blip>
          <a:stretch>
            <a:fillRect/>
          </a:stretch>
        </p:blipFill>
        <p:spPr>
          <a:xfrm>
            <a:off x="1219413" y="0"/>
            <a:ext cx="6705175" cy="502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iw"/>
              <a:t>תיאור המערכת</a:t>
            </a:r>
            <a:endParaRPr/>
          </a:p>
        </p:txBody>
      </p:sp>
      <p:sp>
        <p:nvSpPr>
          <p:cNvPr id="76" name="Google Shape;76;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1" algn="r">
              <a:lnSpc>
                <a:spcPct val="90000"/>
              </a:lnSpc>
              <a:spcBef>
                <a:spcPts val="1000"/>
              </a:spcBef>
              <a:spcAft>
                <a:spcPts val="0"/>
              </a:spcAft>
              <a:buNone/>
            </a:pPr>
            <a:r>
              <a:rPr lang="iw" sz="1600">
                <a:solidFill>
                  <a:schemeClr val="dk1"/>
                </a:solidFill>
                <a:latin typeface="Arial"/>
                <a:ea typeface="Arial"/>
                <a:cs typeface="Arial"/>
                <a:sym typeface="Arial"/>
              </a:rPr>
              <a:t>Mic &amp; Magic הוא משחק פאזלים דו-ממדי עם מבט עילי. במשחק יש תפריט ראשי, tutorial, level editor ובחירת שלבים.</a:t>
            </a:r>
            <a:endParaRPr sz="1600">
              <a:solidFill>
                <a:schemeClr val="dk1"/>
              </a:solidFill>
              <a:latin typeface="Arial"/>
              <a:ea typeface="Arial"/>
              <a:cs typeface="Arial"/>
              <a:sym typeface="Arial"/>
            </a:endParaRPr>
          </a:p>
          <a:p>
            <a:pPr indent="0" lvl="0" marL="0" rtl="1" algn="r">
              <a:lnSpc>
                <a:spcPct val="90000"/>
              </a:lnSpc>
              <a:spcBef>
                <a:spcPts val="1000"/>
              </a:spcBef>
              <a:spcAft>
                <a:spcPts val="0"/>
              </a:spcAft>
              <a:buNone/>
            </a:pPr>
            <a:r>
              <a:rPr lang="iw" sz="1600">
                <a:solidFill>
                  <a:schemeClr val="dk1"/>
                </a:solidFill>
                <a:latin typeface="Arial"/>
                <a:ea typeface="Arial"/>
                <a:cs typeface="Arial"/>
                <a:sym typeface="Arial"/>
              </a:rPr>
              <a:t>השחקן שולט בקוסם שעובר בין </a:t>
            </a:r>
            <a:r>
              <a:rPr lang="iw" sz="1600">
                <a:latin typeface="Arial"/>
                <a:ea typeface="Arial"/>
                <a:cs typeface="Arial"/>
                <a:sym typeface="Arial"/>
              </a:rPr>
              <a:t>ה</a:t>
            </a:r>
            <a:r>
              <a:rPr lang="iw" sz="1600">
                <a:solidFill>
                  <a:schemeClr val="dk1"/>
                </a:solidFill>
                <a:latin typeface="Arial"/>
                <a:ea typeface="Arial"/>
                <a:cs typeface="Arial"/>
                <a:sym typeface="Arial"/>
              </a:rPr>
              <a:t>שלבים, כשבכל שלב הוא צריך לפתור את החידות ולהגיע ל</a:t>
            </a:r>
            <a:r>
              <a:rPr lang="iw" sz="1600">
                <a:latin typeface="Arial"/>
                <a:ea typeface="Arial"/>
                <a:cs typeface="Arial"/>
                <a:sym typeface="Arial"/>
              </a:rPr>
              <a:t>דגל</a:t>
            </a:r>
            <a:r>
              <a:rPr lang="iw" sz="1600">
                <a:solidFill>
                  <a:schemeClr val="dk1"/>
                </a:solidFill>
                <a:latin typeface="Arial"/>
                <a:ea typeface="Arial"/>
                <a:cs typeface="Arial"/>
                <a:sym typeface="Arial"/>
              </a:rPr>
              <a:t> המוביל לשלב הבא. </a:t>
            </a:r>
            <a:endParaRPr sz="1600">
              <a:solidFill>
                <a:schemeClr val="dk1"/>
              </a:solidFill>
              <a:latin typeface="Arial"/>
              <a:ea typeface="Arial"/>
              <a:cs typeface="Arial"/>
              <a:sym typeface="Arial"/>
            </a:endParaRPr>
          </a:p>
          <a:p>
            <a:pPr indent="0" lvl="0" marL="0" rtl="1" algn="r">
              <a:lnSpc>
                <a:spcPct val="90000"/>
              </a:lnSpc>
              <a:spcBef>
                <a:spcPts val="1000"/>
              </a:spcBef>
              <a:spcAft>
                <a:spcPts val="0"/>
              </a:spcAft>
              <a:buNone/>
            </a:pPr>
            <a:r>
              <a:rPr lang="iw" sz="1600">
                <a:solidFill>
                  <a:schemeClr val="dk1"/>
                </a:solidFill>
                <a:latin typeface="Arial"/>
                <a:ea typeface="Arial"/>
                <a:cs typeface="Arial"/>
                <a:sym typeface="Arial"/>
              </a:rPr>
              <a:t>מלבד תזוזה בסיסית, הקוסם יכול לבצע פעולות שונות כ</a:t>
            </a:r>
            <a:r>
              <a:rPr lang="iw" sz="1600">
                <a:latin typeface="Arial"/>
                <a:ea typeface="Arial"/>
                <a:cs typeface="Arial"/>
                <a:sym typeface="Arial"/>
              </a:rPr>
              <a:t>מו </a:t>
            </a:r>
            <a:r>
              <a:rPr lang="iw" sz="1600">
                <a:solidFill>
                  <a:schemeClr val="dk1"/>
                </a:solidFill>
                <a:latin typeface="Arial"/>
                <a:ea typeface="Arial"/>
                <a:cs typeface="Arial"/>
                <a:sym typeface="Arial"/>
              </a:rPr>
              <a:t>הזזת קופסאות עץ</a:t>
            </a:r>
            <a:r>
              <a:rPr lang="iw" sz="1600">
                <a:latin typeface="Arial"/>
                <a:ea typeface="Arial"/>
                <a:cs typeface="Arial"/>
                <a:sym typeface="Arial"/>
              </a:rPr>
              <a:t> (ו</a:t>
            </a:r>
            <a:r>
              <a:rPr lang="iw" sz="1600">
                <a:solidFill>
                  <a:schemeClr val="dk1"/>
                </a:solidFill>
                <a:latin typeface="Arial"/>
                <a:ea typeface="Arial"/>
                <a:cs typeface="Arial"/>
                <a:sym typeface="Arial"/>
              </a:rPr>
              <a:t>דחיפתן על כפתורים בשביל לפתוח דלתות</a:t>
            </a:r>
            <a:r>
              <a:rPr lang="iw" sz="1600">
                <a:latin typeface="Arial"/>
                <a:ea typeface="Arial"/>
                <a:cs typeface="Arial"/>
                <a:sym typeface="Arial"/>
              </a:rPr>
              <a:t>), והטלת לחשים. נפרט בהמשך.</a:t>
            </a:r>
            <a:endParaRPr sz="1600">
              <a:solidFill>
                <a:schemeClr val="dk1"/>
              </a:solidFill>
              <a:latin typeface="Arial"/>
              <a:ea typeface="Arial"/>
              <a:cs typeface="Arial"/>
              <a:sym typeface="Arial"/>
            </a:endParaRPr>
          </a:p>
          <a:p>
            <a:pPr indent="0" lvl="0" marL="0" rtl="1" algn="r">
              <a:spcBef>
                <a:spcPts val="1200"/>
              </a:spcBef>
              <a:spcAft>
                <a:spcPts val="1200"/>
              </a:spcAft>
              <a:buNone/>
            </a:pPr>
            <a:r>
              <a:rPr lang="iw" sz="1600">
                <a:solidFill>
                  <a:schemeClr val="dk1"/>
                </a:solidFill>
                <a:latin typeface="Arial"/>
                <a:ea typeface="Arial"/>
                <a:cs typeface="Arial"/>
                <a:sym typeface="Arial"/>
              </a:rPr>
              <a:t>הייחוד של המשחק: כדי לה</a:t>
            </a:r>
            <a:r>
              <a:rPr lang="iw" sz="1600">
                <a:latin typeface="Arial"/>
                <a:ea typeface="Arial"/>
                <a:cs typeface="Arial"/>
                <a:sym typeface="Arial"/>
              </a:rPr>
              <a:t>טיל לחש</a:t>
            </a:r>
            <a:r>
              <a:rPr lang="iw" sz="1600">
                <a:solidFill>
                  <a:schemeClr val="dk1"/>
                </a:solidFill>
                <a:latin typeface="Arial"/>
                <a:ea typeface="Arial"/>
                <a:cs typeface="Arial"/>
                <a:sym typeface="Arial"/>
              </a:rPr>
              <a:t>, המשתמש </a:t>
            </a:r>
            <a:r>
              <a:rPr b="1" lang="iw" sz="1600">
                <a:solidFill>
                  <a:schemeClr val="dk1"/>
                </a:solidFill>
                <a:latin typeface="Arial"/>
                <a:ea typeface="Arial"/>
                <a:cs typeface="Arial"/>
                <a:sym typeface="Arial"/>
              </a:rPr>
              <a:t>אומר את שמו של הלחש בקול</a:t>
            </a:r>
            <a:r>
              <a:rPr lang="iw" sz="1600">
                <a:solidFill>
                  <a:schemeClr val="dk1"/>
                </a:solidFill>
                <a:latin typeface="Arial"/>
                <a:ea typeface="Arial"/>
                <a:cs typeface="Arial"/>
                <a:sym typeface="Arial"/>
              </a:rPr>
              <a:t> – והמשחק מזהה מה הוא אמר ומפעיל את הלחש המתאים באמצעות מערכת זיהוי קולי מבוססת בינה מלאכותית.</a:t>
            </a:r>
            <a:endParaRPr sz="23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nvSpPr>
        <p:spPr>
          <a:xfrm>
            <a:off x="3570525" y="2216800"/>
            <a:ext cx="65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Level Design</a:t>
            </a:r>
            <a:endParaRPr sz="600">
              <a:solidFill>
                <a:schemeClr val="lt1"/>
              </a:solidFill>
            </a:endParaRPr>
          </a:p>
        </p:txBody>
      </p:sp>
      <p:grpSp>
        <p:nvGrpSpPr>
          <p:cNvPr id="82" name="Google Shape;82;p16"/>
          <p:cNvGrpSpPr/>
          <p:nvPr/>
        </p:nvGrpSpPr>
        <p:grpSpPr>
          <a:xfrm>
            <a:off x="550700" y="49600"/>
            <a:ext cx="7410450" cy="4552950"/>
            <a:chOff x="152400" y="152400"/>
            <a:chExt cx="7410450" cy="4552950"/>
          </a:xfrm>
        </p:grpSpPr>
        <p:pic>
          <p:nvPicPr>
            <p:cNvPr id="83" name="Google Shape;83;p16"/>
            <p:cNvPicPr preferRelativeResize="0"/>
            <p:nvPr/>
          </p:nvPicPr>
          <p:blipFill>
            <a:blip r:embed="rId3">
              <a:alphaModFix/>
            </a:blip>
            <a:stretch>
              <a:fillRect/>
            </a:stretch>
          </p:blipFill>
          <p:spPr>
            <a:xfrm>
              <a:off x="152400" y="152400"/>
              <a:ext cx="7410450" cy="4552950"/>
            </a:xfrm>
            <a:prstGeom prst="rect">
              <a:avLst/>
            </a:prstGeom>
            <a:noFill/>
            <a:ln>
              <a:noFill/>
            </a:ln>
          </p:spPr>
        </p:pic>
        <p:sp>
          <p:nvSpPr>
            <p:cNvPr id="84" name="Google Shape;84;p16"/>
            <p:cNvSpPr txBox="1"/>
            <p:nvPr/>
          </p:nvSpPr>
          <p:spPr>
            <a:xfrm>
              <a:off x="168775" y="2124400"/>
              <a:ext cx="69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Game Ideas and Brainstorming</a:t>
              </a:r>
              <a:endParaRPr sz="600">
                <a:solidFill>
                  <a:schemeClr val="lt1"/>
                </a:solidFill>
              </a:endParaRPr>
            </a:p>
          </p:txBody>
        </p:sp>
        <p:sp>
          <p:nvSpPr>
            <p:cNvPr id="85" name="Google Shape;85;p16"/>
            <p:cNvSpPr txBox="1"/>
            <p:nvPr/>
          </p:nvSpPr>
          <p:spPr>
            <a:xfrm>
              <a:off x="1174075" y="2124400"/>
              <a:ext cx="65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Frontend and Backend design</a:t>
              </a:r>
              <a:endParaRPr sz="600">
                <a:solidFill>
                  <a:schemeClr val="lt1"/>
                </a:solidFill>
              </a:endParaRPr>
            </a:p>
          </p:txBody>
        </p:sp>
        <p:sp>
          <p:nvSpPr>
            <p:cNvPr id="86" name="Google Shape;86;p16"/>
            <p:cNvSpPr txBox="1"/>
            <p:nvPr/>
          </p:nvSpPr>
          <p:spPr>
            <a:xfrm>
              <a:off x="2032300" y="2170600"/>
              <a:ext cx="65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Base sprites and Assets</a:t>
              </a:r>
              <a:endParaRPr sz="600">
                <a:solidFill>
                  <a:schemeClr val="lt1"/>
                </a:solidFill>
              </a:endParaRPr>
            </a:p>
          </p:txBody>
        </p:sp>
        <p:sp>
          <p:nvSpPr>
            <p:cNvPr id="87" name="Google Shape;87;p16"/>
            <p:cNvSpPr txBox="1"/>
            <p:nvPr/>
          </p:nvSpPr>
          <p:spPr>
            <a:xfrm>
              <a:off x="2924750" y="2888175"/>
              <a:ext cx="69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Tiles:</a:t>
              </a:r>
              <a:br>
                <a:rPr lang="iw" sz="600">
                  <a:solidFill>
                    <a:schemeClr val="lt1"/>
                  </a:solidFill>
                </a:rPr>
              </a:br>
              <a:r>
                <a:rPr lang="iw" sz="600">
                  <a:solidFill>
                    <a:schemeClr val="lt1"/>
                  </a:solidFill>
                </a:rPr>
                <a:t>walls, crates, doors, buttons</a:t>
              </a:r>
              <a:endParaRPr sz="600">
                <a:solidFill>
                  <a:schemeClr val="lt1"/>
                </a:solidFill>
              </a:endParaRPr>
            </a:p>
          </p:txBody>
        </p:sp>
        <p:sp>
          <p:nvSpPr>
            <p:cNvPr id="88" name="Google Shape;88;p16"/>
            <p:cNvSpPr txBox="1"/>
            <p:nvPr/>
          </p:nvSpPr>
          <p:spPr>
            <a:xfrm>
              <a:off x="2032300" y="205300"/>
              <a:ext cx="65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Voice to text System</a:t>
              </a:r>
              <a:endParaRPr sz="600">
                <a:solidFill>
                  <a:schemeClr val="lt1"/>
                </a:solidFill>
              </a:endParaRPr>
            </a:p>
          </p:txBody>
        </p:sp>
        <p:sp>
          <p:nvSpPr>
            <p:cNvPr id="89" name="Google Shape;89;p16"/>
            <p:cNvSpPr txBox="1"/>
            <p:nvPr/>
          </p:nvSpPr>
          <p:spPr>
            <a:xfrm>
              <a:off x="3251750" y="205300"/>
              <a:ext cx="65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Server Interface</a:t>
              </a:r>
              <a:endParaRPr sz="600">
                <a:solidFill>
                  <a:schemeClr val="lt1"/>
                </a:solidFill>
              </a:endParaRPr>
            </a:p>
          </p:txBody>
        </p:sp>
        <p:sp>
          <p:nvSpPr>
            <p:cNvPr id="90" name="Google Shape;90;p16"/>
            <p:cNvSpPr txBox="1"/>
            <p:nvPr/>
          </p:nvSpPr>
          <p:spPr>
            <a:xfrm>
              <a:off x="4514225" y="159100"/>
              <a:ext cx="65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Client to server comms</a:t>
              </a:r>
              <a:endParaRPr sz="600">
                <a:solidFill>
                  <a:schemeClr val="lt1"/>
                </a:solidFill>
              </a:endParaRPr>
            </a:p>
          </p:txBody>
        </p:sp>
        <p:sp>
          <p:nvSpPr>
            <p:cNvPr id="91" name="Google Shape;91;p16"/>
            <p:cNvSpPr txBox="1"/>
            <p:nvPr/>
          </p:nvSpPr>
          <p:spPr>
            <a:xfrm>
              <a:off x="3570525" y="1012000"/>
              <a:ext cx="65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Level Manager</a:t>
              </a:r>
              <a:endParaRPr sz="600">
                <a:solidFill>
                  <a:schemeClr val="lt1"/>
                </a:solidFill>
              </a:endParaRPr>
            </a:p>
          </p:txBody>
        </p:sp>
        <p:sp>
          <p:nvSpPr>
            <p:cNvPr id="92" name="Google Shape;92;p16"/>
            <p:cNvSpPr txBox="1"/>
            <p:nvPr/>
          </p:nvSpPr>
          <p:spPr>
            <a:xfrm>
              <a:off x="2032300" y="3131050"/>
              <a:ext cx="65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Base Game progression</a:t>
              </a:r>
              <a:endParaRPr sz="600">
                <a:solidFill>
                  <a:schemeClr val="lt1"/>
                </a:solidFill>
              </a:endParaRPr>
            </a:p>
          </p:txBody>
        </p:sp>
        <p:sp>
          <p:nvSpPr>
            <p:cNvPr id="93" name="Google Shape;93;p16"/>
            <p:cNvSpPr txBox="1"/>
            <p:nvPr/>
          </p:nvSpPr>
          <p:spPr>
            <a:xfrm>
              <a:off x="2032300" y="4037225"/>
              <a:ext cx="65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Level Editor</a:t>
              </a:r>
              <a:endParaRPr sz="600">
                <a:solidFill>
                  <a:schemeClr val="lt1"/>
                </a:solidFill>
              </a:endParaRPr>
            </a:p>
          </p:txBody>
        </p:sp>
        <p:sp>
          <p:nvSpPr>
            <p:cNvPr id="94" name="Google Shape;94;p16"/>
            <p:cNvSpPr txBox="1"/>
            <p:nvPr/>
          </p:nvSpPr>
          <p:spPr>
            <a:xfrm>
              <a:off x="2944850" y="3456400"/>
              <a:ext cx="65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Spells:</a:t>
              </a:r>
              <a:endParaRPr sz="600">
                <a:solidFill>
                  <a:schemeClr val="lt1"/>
                </a:solidFill>
              </a:endParaRPr>
            </a:p>
            <a:p>
              <a:pPr indent="0" lvl="0" marL="0" rtl="0" algn="ctr">
                <a:spcBef>
                  <a:spcPts val="0"/>
                </a:spcBef>
                <a:spcAft>
                  <a:spcPts val="0"/>
                </a:spcAft>
                <a:buNone/>
              </a:pPr>
              <a:r>
                <a:rPr lang="iw" sz="600">
                  <a:solidFill>
                    <a:schemeClr val="lt1"/>
                  </a:solidFill>
                </a:rPr>
                <a:t>Fireball</a:t>
              </a:r>
              <a:br>
                <a:rPr lang="iw" sz="600">
                  <a:solidFill>
                    <a:schemeClr val="lt1"/>
                  </a:solidFill>
                </a:rPr>
              </a:br>
              <a:r>
                <a:rPr lang="iw" sz="600">
                  <a:solidFill>
                    <a:schemeClr val="lt1"/>
                  </a:solidFill>
                </a:rPr>
                <a:t>Rage</a:t>
              </a:r>
              <a:endParaRPr sz="600">
                <a:solidFill>
                  <a:schemeClr val="lt1"/>
                </a:solidFill>
              </a:endParaRPr>
            </a:p>
          </p:txBody>
        </p:sp>
        <p:sp>
          <p:nvSpPr>
            <p:cNvPr id="95" name="Google Shape;95;p16"/>
            <p:cNvSpPr txBox="1"/>
            <p:nvPr/>
          </p:nvSpPr>
          <p:spPr>
            <a:xfrm>
              <a:off x="5029550" y="2980575"/>
              <a:ext cx="65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Menus</a:t>
              </a:r>
              <a:endParaRPr sz="600">
                <a:solidFill>
                  <a:schemeClr val="lt1"/>
                </a:solidFill>
              </a:endParaRPr>
            </a:p>
          </p:txBody>
        </p:sp>
        <p:sp>
          <p:nvSpPr>
            <p:cNvPr id="96" name="Google Shape;96;p16"/>
            <p:cNvSpPr txBox="1"/>
            <p:nvPr/>
          </p:nvSpPr>
          <p:spPr>
            <a:xfrm>
              <a:off x="5029550" y="1381300"/>
              <a:ext cx="65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Final Integration</a:t>
              </a:r>
              <a:endParaRPr sz="600">
                <a:solidFill>
                  <a:schemeClr val="lt1"/>
                </a:solidFill>
              </a:endParaRPr>
            </a:p>
          </p:txBody>
        </p:sp>
        <p:sp>
          <p:nvSpPr>
            <p:cNvPr id="97" name="Google Shape;97;p16"/>
            <p:cNvSpPr txBox="1"/>
            <p:nvPr/>
          </p:nvSpPr>
          <p:spPr>
            <a:xfrm>
              <a:off x="5875725" y="2170600"/>
              <a:ext cx="65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Story and</a:t>
              </a:r>
              <a:endParaRPr sz="600">
                <a:solidFill>
                  <a:schemeClr val="lt1"/>
                </a:solidFill>
              </a:endParaRPr>
            </a:p>
            <a:p>
              <a:pPr indent="0" lvl="0" marL="0" rtl="0" algn="ctr">
                <a:spcBef>
                  <a:spcPts val="0"/>
                </a:spcBef>
                <a:spcAft>
                  <a:spcPts val="0"/>
                </a:spcAft>
                <a:buNone/>
              </a:pPr>
              <a:r>
                <a:rPr lang="iw" sz="600">
                  <a:solidFill>
                    <a:schemeClr val="lt1"/>
                  </a:solidFill>
                </a:rPr>
                <a:t>Tutorial</a:t>
              </a:r>
              <a:endParaRPr sz="600">
                <a:solidFill>
                  <a:schemeClr val="lt1"/>
                </a:solidFill>
              </a:endParaRPr>
            </a:p>
          </p:txBody>
        </p:sp>
        <p:sp>
          <p:nvSpPr>
            <p:cNvPr id="98" name="Google Shape;98;p16"/>
            <p:cNvSpPr txBox="1"/>
            <p:nvPr/>
          </p:nvSpPr>
          <p:spPr>
            <a:xfrm>
              <a:off x="5875725" y="1335100"/>
              <a:ext cx="65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Final Fixes:</a:t>
              </a:r>
              <a:br>
                <a:rPr lang="iw" sz="600">
                  <a:solidFill>
                    <a:schemeClr val="lt1"/>
                  </a:solidFill>
                </a:rPr>
              </a:br>
              <a:r>
                <a:rPr lang="iw" sz="600">
                  <a:solidFill>
                    <a:schemeClr val="lt1"/>
                  </a:solidFill>
                </a:rPr>
                <a:t>Bugs, </a:t>
              </a:r>
              <a:r>
                <a:rPr lang="iw" sz="600">
                  <a:solidFill>
                    <a:schemeClr val="lt1"/>
                  </a:solidFill>
                </a:rPr>
                <a:t>edge cases</a:t>
              </a:r>
              <a:endParaRPr sz="600">
                <a:solidFill>
                  <a:schemeClr val="lt1"/>
                </a:solidFill>
              </a:endParaRPr>
            </a:p>
          </p:txBody>
        </p:sp>
        <p:sp>
          <p:nvSpPr>
            <p:cNvPr id="99" name="Google Shape;99;p16"/>
            <p:cNvSpPr txBox="1"/>
            <p:nvPr/>
          </p:nvSpPr>
          <p:spPr>
            <a:xfrm>
              <a:off x="5875725" y="519400"/>
              <a:ext cx="651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500">
                  <a:solidFill>
                    <a:schemeClr val="lt1"/>
                  </a:solidFill>
                </a:rPr>
                <a:t>Advanced Sprites, and finalizing art</a:t>
              </a:r>
              <a:endParaRPr sz="500">
                <a:solidFill>
                  <a:schemeClr val="lt1"/>
                </a:solidFill>
              </a:endParaRPr>
            </a:p>
          </p:txBody>
        </p:sp>
        <p:sp>
          <p:nvSpPr>
            <p:cNvPr id="100" name="Google Shape;100;p16"/>
            <p:cNvSpPr txBox="1"/>
            <p:nvPr/>
          </p:nvSpPr>
          <p:spPr>
            <a:xfrm>
              <a:off x="6911850" y="627250"/>
              <a:ext cx="651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600">
                  <a:solidFill>
                    <a:schemeClr val="lt1"/>
                  </a:solidFill>
                </a:rPr>
                <a:t>Final Product</a:t>
              </a:r>
              <a:endParaRPr sz="600">
                <a:solidFill>
                  <a:schemeClr val="lt1"/>
                </a:solidFill>
              </a:endParaRPr>
            </a:p>
          </p:txBody>
        </p:sp>
        <p:sp>
          <p:nvSpPr>
            <p:cNvPr id="101" name="Google Shape;101;p16"/>
            <p:cNvSpPr txBox="1"/>
            <p:nvPr/>
          </p:nvSpPr>
          <p:spPr>
            <a:xfrm>
              <a:off x="3570525" y="2198025"/>
              <a:ext cx="65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w" sz="600">
                  <a:solidFill>
                    <a:schemeClr val="lt1"/>
                  </a:solidFill>
                </a:rPr>
                <a:t>Level Design</a:t>
              </a:r>
              <a:endParaRPr sz="600">
                <a:solidFill>
                  <a:schemeClr val="lt1"/>
                </a:solidFill>
              </a:endParaRPr>
            </a:p>
          </p:txBody>
        </p:sp>
      </p:grpSp>
      <p:sp>
        <p:nvSpPr>
          <p:cNvPr id="102" name="Google Shape;102;p16"/>
          <p:cNvSpPr txBox="1"/>
          <p:nvPr/>
        </p:nvSpPr>
        <p:spPr>
          <a:xfrm>
            <a:off x="605125" y="2533900"/>
            <a:ext cx="768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400">
                <a:solidFill>
                  <a:schemeClr val="dk1"/>
                </a:solidFill>
              </a:rPr>
              <a:t>Roe, Roee, Omer</a:t>
            </a:r>
            <a:r>
              <a:rPr lang="iw" sz="500">
                <a:solidFill>
                  <a:schemeClr val="dk1"/>
                </a:solidFill>
              </a:rPr>
              <a:t> </a:t>
            </a:r>
            <a:endParaRPr sz="500">
              <a:solidFill>
                <a:schemeClr val="dk1"/>
              </a:solidFill>
            </a:endParaRPr>
          </a:p>
        </p:txBody>
      </p:sp>
      <p:sp>
        <p:nvSpPr>
          <p:cNvPr id="103" name="Google Shape;103;p16"/>
          <p:cNvSpPr txBox="1"/>
          <p:nvPr/>
        </p:nvSpPr>
        <p:spPr>
          <a:xfrm>
            <a:off x="1580875" y="2533900"/>
            <a:ext cx="651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Roe, Omer</a:t>
            </a:r>
            <a:endParaRPr sz="500">
              <a:solidFill>
                <a:schemeClr val="dk1"/>
              </a:solidFill>
            </a:endParaRPr>
          </a:p>
        </p:txBody>
      </p:sp>
      <p:sp>
        <p:nvSpPr>
          <p:cNvPr id="104" name="Google Shape;104;p16"/>
          <p:cNvSpPr txBox="1"/>
          <p:nvPr/>
        </p:nvSpPr>
        <p:spPr>
          <a:xfrm>
            <a:off x="2439575" y="2493700"/>
            <a:ext cx="599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Roe Bar</a:t>
            </a:r>
            <a:endParaRPr sz="500">
              <a:solidFill>
                <a:schemeClr val="dk1"/>
              </a:solidFill>
            </a:endParaRPr>
          </a:p>
        </p:txBody>
      </p:sp>
      <p:sp>
        <p:nvSpPr>
          <p:cNvPr id="105" name="Google Shape;105;p16"/>
          <p:cNvSpPr txBox="1"/>
          <p:nvPr/>
        </p:nvSpPr>
        <p:spPr>
          <a:xfrm>
            <a:off x="683175" y="2392300"/>
            <a:ext cx="4185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April 6</a:t>
            </a:r>
            <a:endParaRPr sz="600">
              <a:solidFill>
                <a:schemeClr val="dk2"/>
              </a:solidFill>
            </a:endParaRPr>
          </a:p>
        </p:txBody>
      </p:sp>
      <p:sp>
        <p:nvSpPr>
          <p:cNvPr id="106" name="Google Shape;106;p16"/>
          <p:cNvSpPr txBox="1"/>
          <p:nvPr/>
        </p:nvSpPr>
        <p:spPr>
          <a:xfrm>
            <a:off x="2439575" y="554800"/>
            <a:ext cx="599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Roe Bar</a:t>
            </a:r>
            <a:endParaRPr sz="500">
              <a:solidFill>
                <a:schemeClr val="dk1"/>
              </a:solidFill>
            </a:endParaRPr>
          </a:p>
        </p:txBody>
      </p:sp>
      <p:sp>
        <p:nvSpPr>
          <p:cNvPr id="107" name="Google Shape;107;p16"/>
          <p:cNvSpPr txBox="1"/>
          <p:nvPr/>
        </p:nvSpPr>
        <p:spPr>
          <a:xfrm>
            <a:off x="3674700" y="586150"/>
            <a:ext cx="599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Roe</a:t>
            </a:r>
            <a:endParaRPr sz="500">
              <a:solidFill>
                <a:schemeClr val="dk1"/>
              </a:solidFill>
            </a:endParaRPr>
          </a:p>
        </p:txBody>
      </p:sp>
      <p:sp>
        <p:nvSpPr>
          <p:cNvPr id="108" name="Google Shape;108;p16"/>
          <p:cNvSpPr txBox="1"/>
          <p:nvPr/>
        </p:nvSpPr>
        <p:spPr>
          <a:xfrm>
            <a:off x="4909825" y="586150"/>
            <a:ext cx="599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Omer</a:t>
            </a:r>
            <a:endParaRPr sz="500">
              <a:solidFill>
                <a:schemeClr val="dk1"/>
              </a:solidFill>
            </a:endParaRPr>
          </a:p>
        </p:txBody>
      </p:sp>
      <p:sp>
        <p:nvSpPr>
          <p:cNvPr id="109" name="Google Shape;109;p16"/>
          <p:cNvSpPr txBox="1"/>
          <p:nvPr/>
        </p:nvSpPr>
        <p:spPr>
          <a:xfrm>
            <a:off x="4001000" y="1348825"/>
            <a:ext cx="599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Yair</a:t>
            </a:r>
            <a:endParaRPr sz="500">
              <a:solidFill>
                <a:schemeClr val="dk1"/>
              </a:solidFill>
            </a:endParaRPr>
          </a:p>
        </p:txBody>
      </p:sp>
      <p:sp>
        <p:nvSpPr>
          <p:cNvPr id="110" name="Google Shape;110;p16"/>
          <p:cNvSpPr txBox="1"/>
          <p:nvPr/>
        </p:nvSpPr>
        <p:spPr>
          <a:xfrm>
            <a:off x="2439575" y="3474575"/>
            <a:ext cx="7101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Roee, Omer</a:t>
            </a:r>
            <a:endParaRPr sz="500">
              <a:solidFill>
                <a:schemeClr val="dk1"/>
              </a:solidFill>
            </a:endParaRPr>
          </a:p>
        </p:txBody>
      </p:sp>
      <p:sp>
        <p:nvSpPr>
          <p:cNvPr id="111" name="Google Shape;111;p16"/>
          <p:cNvSpPr txBox="1"/>
          <p:nvPr/>
        </p:nvSpPr>
        <p:spPr>
          <a:xfrm>
            <a:off x="1671475" y="2392300"/>
            <a:ext cx="4185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April 7</a:t>
            </a:r>
            <a:endParaRPr sz="600">
              <a:solidFill>
                <a:schemeClr val="dk2"/>
              </a:solidFill>
            </a:endParaRPr>
          </a:p>
        </p:txBody>
      </p:sp>
      <p:sp>
        <p:nvSpPr>
          <p:cNvPr id="112" name="Google Shape;112;p16"/>
          <p:cNvSpPr txBox="1"/>
          <p:nvPr/>
        </p:nvSpPr>
        <p:spPr>
          <a:xfrm>
            <a:off x="2463500" y="4340950"/>
            <a:ext cx="599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Roee Behore</a:t>
            </a:r>
            <a:endParaRPr sz="500">
              <a:solidFill>
                <a:schemeClr val="dk1"/>
              </a:solidFill>
            </a:endParaRPr>
          </a:p>
        </p:txBody>
      </p:sp>
      <p:sp>
        <p:nvSpPr>
          <p:cNvPr id="113" name="Google Shape;113;p16"/>
          <p:cNvSpPr txBox="1"/>
          <p:nvPr/>
        </p:nvSpPr>
        <p:spPr>
          <a:xfrm>
            <a:off x="3333000" y="3146400"/>
            <a:ext cx="7101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Roee, Omer</a:t>
            </a:r>
            <a:endParaRPr sz="500">
              <a:solidFill>
                <a:schemeClr val="dk1"/>
              </a:solidFill>
            </a:endParaRPr>
          </a:p>
        </p:txBody>
      </p:sp>
      <p:sp>
        <p:nvSpPr>
          <p:cNvPr id="114" name="Google Shape;114;p16"/>
          <p:cNvSpPr txBox="1"/>
          <p:nvPr/>
        </p:nvSpPr>
        <p:spPr>
          <a:xfrm>
            <a:off x="3333000" y="3698750"/>
            <a:ext cx="7101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Roee, Omer</a:t>
            </a:r>
            <a:endParaRPr sz="500">
              <a:solidFill>
                <a:schemeClr val="dk1"/>
              </a:solidFill>
            </a:endParaRPr>
          </a:p>
        </p:txBody>
      </p:sp>
      <p:sp>
        <p:nvSpPr>
          <p:cNvPr id="115" name="Google Shape;115;p16"/>
          <p:cNvSpPr txBox="1"/>
          <p:nvPr/>
        </p:nvSpPr>
        <p:spPr>
          <a:xfrm>
            <a:off x="4001000" y="2501350"/>
            <a:ext cx="7680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300">
                <a:solidFill>
                  <a:schemeClr val="dk1"/>
                </a:solidFill>
              </a:rPr>
              <a:t>Roe, Roee, Omer, Yair</a:t>
            </a:r>
            <a:r>
              <a:rPr lang="iw" sz="400">
                <a:solidFill>
                  <a:schemeClr val="dk1"/>
                </a:solidFill>
              </a:rPr>
              <a:t> </a:t>
            </a:r>
            <a:endParaRPr sz="400">
              <a:solidFill>
                <a:schemeClr val="dk1"/>
              </a:solidFill>
            </a:endParaRPr>
          </a:p>
        </p:txBody>
      </p:sp>
      <p:sp>
        <p:nvSpPr>
          <p:cNvPr id="116" name="Google Shape;116;p16"/>
          <p:cNvSpPr txBox="1"/>
          <p:nvPr/>
        </p:nvSpPr>
        <p:spPr>
          <a:xfrm>
            <a:off x="5565325" y="3274500"/>
            <a:ext cx="474300" cy="1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w" sz="500">
                <a:solidFill>
                  <a:schemeClr val="dk1"/>
                </a:solidFill>
              </a:rPr>
              <a:t>Roee </a:t>
            </a:r>
            <a:endParaRPr sz="1800">
              <a:solidFill>
                <a:schemeClr val="dk2"/>
              </a:solidFill>
            </a:endParaRPr>
          </a:p>
        </p:txBody>
      </p:sp>
      <p:sp>
        <p:nvSpPr>
          <p:cNvPr id="117" name="Google Shape;117;p16"/>
          <p:cNvSpPr txBox="1"/>
          <p:nvPr/>
        </p:nvSpPr>
        <p:spPr>
          <a:xfrm>
            <a:off x="5454775" y="1723375"/>
            <a:ext cx="768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600">
                <a:solidFill>
                  <a:schemeClr val="dk1"/>
                </a:solidFill>
              </a:rPr>
              <a:t>Everyone</a:t>
            </a:r>
            <a:endParaRPr sz="700">
              <a:solidFill>
                <a:schemeClr val="dk1"/>
              </a:solidFill>
            </a:endParaRPr>
          </a:p>
        </p:txBody>
      </p:sp>
      <p:sp>
        <p:nvSpPr>
          <p:cNvPr id="118" name="Google Shape;118;p16"/>
          <p:cNvSpPr txBox="1"/>
          <p:nvPr/>
        </p:nvSpPr>
        <p:spPr>
          <a:xfrm>
            <a:off x="6294000" y="909875"/>
            <a:ext cx="599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500">
                <a:solidFill>
                  <a:schemeClr val="dk1"/>
                </a:solidFill>
              </a:rPr>
              <a:t>Roe, Roee</a:t>
            </a:r>
            <a:endParaRPr sz="500">
              <a:solidFill>
                <a:schemeClr val="dk1"/>
              </a:solidFill>
            </a:endParaRPr>
          </a:p>
        </p:txBody>
      </p:sp>
      <p:sp>
        <p:nvSpPr>
          <p:cNvPr id="119" name="Google Shape;119;p16"/>
          <p:cNvSpPr txBox="1"/>
          <p:nvPr/>
        </p:nvSpPr>
        <p:spPr>
          <a:xfrm>
            <a:off x="6419400" y="1723375"/>
            <a:ext cx="768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600">
                <a:solidFill>
                  <a:schemeClr val="dk1"/>
                </a:solidFill>
              </a:rPr>
              <a:t>Omer</a:t>
            </a:r>
            <a:endParaRPr sz="700">
              <a:solidFill>
                <a:schemeClr val="dk1"/>
              </a:solidFill>
            </a:endParaRPr>
          </a:p>
        </p:txBody>
      </p:sp>
      <p:sp>
        <p:nvSpPr>
          <p:cNvPr id="120" name="Google Shape;120;p16"/>
          <p:cNvSpPr txBox="1"/>
          <p:nvPr/>
        </p:nvSpPr>
        <p:spPr>
          <a:xfrm>
            <a:off x="7361450" y="902225"/>
            <a:ext cx="768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600">
                <a:solidFill>
                  <a:schemeClr val="dk1"/>
                </a:solidFill>
              </a:rPr>
              <a:t>Everyone</a:t>
            </a:r>
            <a:endParaRPr sz="700">
              <a:solidFill>
                <a:schemeClr val="dk1"/>
              </a:solidFill>
            </a:endParaRPr>
          </a:p>
        </p:txBody>
      </p:sp>
      <p:sp>
        <p:nvSpPr>
          <p:cNvPr id="121" name="Google Shape;121;p16"/>
          <p:cNvSpPr txBox="1"/>
          <p:nvPr/>
        </p:nvSpPr>
        <p:spPr>
          <a:xfrm>
            <a:off x="6419400" y="2552175"/>
            <a:ext cx="474300" cy="1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500">
                <a:solidFill>
                  <a:schemeClr val="dk1"/>
                </a:solidFill>
              </a:rPr>
              <a:t>Roee </a:t>
            </a:r>
            <a:endParaRPr sz="1800">
              <a:solidFill>
                <a:schemeClr val="dk2"/>
              </a:solidFill>
            </a:endParaRPr>
          </a:p>
        </p:txBody>
      </p:sp>
      <p:sp>
        <p:nvSpPr>
          <p:cNvPr id="122" name="Google Shape;122;p16"/>
          <p:cNvSpPr txBox="1"/>
          <p:nvPr/>
        </p:nvSpPr>
        <p:spPr>
          <a:xfrm>
            <a:off x="4025775" y="2350550"/>
            <a:ext cx="599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April 14-15</a:t>
            </a:r>
            <a:endParaRPr sz="600">
              <a:solidFill>
                <a:schemeClr val="dk2"/>
              </a:solidFill>
            </a:endParaRPr>
          </a:p>
        </p:txBody>
      </p:sp>
      <p:sp>
        <p:nvSpPr>
          <p:cNvPr id="123" name="Google Shape;123;p16"/>
          <p:cNvSpPr txBox="1"/>
          <p:nvPr/>
        </p:nvSpPr>
        <p:spPr>
          <a:xfrm>
            <a:off x="2439613" y="2350550"/>
            <a:ext cx="599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April 8-10</a:t>
            </a:r>
            <a:endParaRPr sz="600">
              <a:solidFill>
                <a:schemeClr val="dk2"/>
              </a:solidFill>
            </a:endParaRPr>
          </a:p>
        </p:txBody>
      </p:sp>
      <p:sp>
        <p:nvSpPr>
          <p:cNvPr id="124" name="Google Shape;124;p16"/>
          <p:cNvSpPr txBox="1"/>
          <p:nvPr/>
        </p:nvSpPr>
        <p:spPr>
          <a:xfrm>
            <a:off x="6222775" y="2892575"/>
            <a:ext cx="1634400" cy="12402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iw" sz="1800">
                <a:solidFill>
                  <a:schemeClr val="dk2"/>
                </a:solidFill>
              </a:rPr>
              <a:t>מקרא צבעים:</a:t>
            </a:r>
            <a:endParaRPr sz="1800">
              <a:solidFill>
                <a:schemeClr val="dk2"/>
              </a:solidFill>
            </a:endParaRPr>
          </a:p>
          <a:p>
            <a:pPr indent="0" lvl="0" marL="0" rtl="1" algn="r">
              <a:spcBef>
                <a:spcPts val="0"/>
              </a:spcBef>
              <a:spcAft>
                <a:spcPts val="0"/>
              </a:spcAft>
              <a:buNone/>
            </a:pPr>
            <a:r>
              <a:rPr lang="iw" sz="1800">
                <a:solidFill>
                  <a:schemeClr val="dk2"/>
                </a:solidFill>
              </a:rPr>
              <a:t>	קוד</a:t>
            </a:r>
            <a:endParaRPr sz="1800">
              <a:solidFill>
                <a:schemeClr val="dk2"/>
              </a:solidFill>
            </a:endParaRPr>
          </a:p>
          <a:p>
            <a:pPr indent="0" lvl="0" marL="0" rtl="1" algn="r">
              <a:spcBef>
                <a:spcPts val="0"/>
              </a:spcBef>
              <a:spcAft>
                <a:spcPts val="0"/>
              </a:spcAft>
              <a:buNone/>
            </a:pPr>
            <a:r>
              <a:rPr lang="iw" sz="1800">
                <a:solidFill>
                  <a:schemeClr val="dk2"/>
                </a:solidFill>
              </a:rPr>
              <a:t>	עיצוב</a:t>
            </a:r>
            <a:endParaRPr sz="1800">
              <a:solidFill>
                <a:schemeClr val="dk2"/>
              </a:solidFill>
            </a:endParaRPr>
          </a:p>
          <a:p>
            <a:pPr indent="0" lvl="0" marL="0" rtl="1" algn="r">
              <a:spcBef>
                <a:spcPts val="0"/>
              </a:spcBef>
              <a:spcAft>
                <a:spcPts val="0"/>
              </a:spcAft>
              <a:buNone/>
            </a:pPr>
            <a:r>
              <a:rPr lang="iw" sz="1800">
                <a:solidFill>
                  <a:schemeClr val="dk2"/>
                </a:solidFill>
              </a:rPr>
              <a:t>	רעיון\תכנון</a:t>
            </a:r>
            <a:endParaRPr sz="1800">
              <a:solidFill>
                <a:schemeClr val="dk2"/>
              </a:solidFill>
            </a:endParaRPr>
          </a:p>
        </p:txBody>
      </p:sp>
      <p:sp>
        <p:nvSpPr>
          <p:cNvPr id="125" name="Google Shape;125;p16"/>
          <p:cNvSpPr txBox="1"/>
          <p:nvPr/>
        </p:nvSpPr>
        <p:spPr>
          <a:xfrm>
            <a:off x="2549963" y="4200300"/>
            <a:ext cx="599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April 13</a:t>
            </a:r>
            <a:endParaRPr sz="600">
              <a:solidFill>
                <a:schemeClr val="dk2"/>
              </a:solidFill>
            </a:endParaRPr>
          </a:p>
        </p:txBody>
      </p:sp>
      <p:sp>
        <p:nvSpPr>
          <p:cNvPr id="126" name="Google Shape;126;p16"/>
          <p:cNvSpPr txBox="1"/>
          <p:nvPr/>
        </p:nvSpPr>
        <p:spPr>
          <a:xfrm>
            <a:off x="2494763" y="3347000"/>
            <a:ext cx="599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April 8-12</a:t>
            </a:r>
            <a:endParaRPr sz="600">
              <a:solidFill>
                <a:schemeClr val="dk2"/>
              </a:solidFill>
            </a:endParaRPr>
          </a:p>
        </p:txBody>
      </p:sp>
      <p:sp>
        <p:nvSpPr>
          <p:cNvPr id="127" name="Google Shape;127;p16"/>
          <p:cNvSpPr txBox="1"/>
          <p:nvPr/>
        </p:nvSpPr>
        <p:spPr>
          <a:xfrm>
            <a:off x="5502613" y="1554600"/>
            <a:ext cx="599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June 11</a:t>
            </a:r>
            <a:endParaRPr sz="600">
              <a:solidFill>
                <a:schemeClr val="dk2"/>
              </a:solidFill>
            </a:endParaRPr>
          </a:p>
        </p:txBody>
      </p:sp>
      <p:sp>
        <p:nvSpPr>
          <p:cNvPr id="128" name="Google Shape;128;p16"/>
          <p:cNvSpPr txBox="1"/>
          <p:nvPr/>
        </p:nvSpPr>
        <p:spPr>
          <a:xfrm>
            <a:off x="2410625" y="395725"/>
            <a:ext cx="7680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April 8-May 25</a:t>
            </a:r>
            <a:endParaRPr sz="600">
              <a:solidFill>
                <a:schemeClr val="dk2"/>
              </a:solidFill>
            </a:endParaRPr>
          </a:p>
        </p:txBody>
      </p:sp>
      <p:sp>
        <p:nvSpPr>
          <p:cNvPr id="129" name="Google Shape;129;p16"/>
          <p:cNvSpPr/>
          <p:nvPr/>
        </p:nvSpPr>
        <p:spPr>
          <a:xfrm>
            <a:off x="7476800" y="3351675"/>
            <a:ext cx="212400" cy="133500"/>
          </a:xfrm>
          <a:prstGeom prst="rect">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6"/>
          <p:cNvSpPr/>
          <p:nvPr/>
        </p:nvSpPr>
        <p:spPr>
          <a:xfrm>
            <a:off x="7476800" y="3608600"/>
            <a:ext cx="212400" cy="133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6"/>
          <p:cNvSpPr/>
          <p:nvPr/>
        </p:nvSpPr>
        <p:spPr>
          <a:xfrm>
            <a:off x="7476800" y="3865525"/>
            <a:ext cx="212400" cy="1335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6"/>
          <p:cNvSpPr txBox="1"/>
          <p:nvPr/>
        </p:nvSpPr>
        <p:spPr>
          <a:xfrm>
            <a:off x="5460088" y="3146400"/>
            <a:ext cx="599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May 23-24</a:t>
            </a:r>
            <a:endParaRPr sz="600">
              <a:solidFill>
                <a:schemeClr val="dk2"/>
              </a:solidFill>
            </a:endParaRPr>
          </a:p>
        </p:txBody>
      </p:sp>
      <p:sp>
        <p:nvSpPr>
          <p:cNvPr id="133" name="Google Shape;133;p16"/>
          <p:cNvSpPr txBox="1"/>
          <p:nvPr/>
        </p:nvSpPr>
        <p:spPr>
          <a:xfrm>
            <a:off x="4000988" y="1224650"/>
            <a:ext cx="599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May 16-17</a:t>
            </a:r>
            <a:endParaRPr sz="600">
              <a:solidFill>
                <a:schemeClr val="dk2"/>
              </a:solidFill>
            </a:endParaRPr>
          </a:p>
        </p:txBody>
      </p:sp>
      <p:sp>
        <p:nvSpPr>
          <p:cNvPr id="134" name="Google Shape;134;p16"/>
          <p:cNvSpPr txBox="1"/>
          <p:nvPr/>
        </p:nvSpPr>
        <p:spPr>
          <a:xfrm>
            <a:off x="3674703" y="429400"/>
            <a:ext cx="710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May 25</a:t>
            </a:r>
            <a:r>
              <a:rPr lang="iw" sz="600">
                <a:solidFill>
                  <a:schemeClr val="dk2"/>
                </a:solidFill>
              </a:rPr>
              <a:t>-Jun 3</a:t>
            </a:r>
            <a:endParaRPr sz="600">
              <a:solidFill>
                <a:schemeClr val="dk2"/>
              </a:solidFill>
            </a:endParaRPr>
          </a:p>
        </p:txBody>
      </p:sp>
      <p:sp>
        <p:nvSpPr>
          <p:cNvPr id="135" name="Google Shape;135;p16"/>
          <p:cNvSpPr txBox="1"/>
          <p:nvPr/>
        </p:nvSpPr>
        <p:spPr>
          <a:xfrm>
            <a:off x="7361438" y="760600"/>
            <a:ext cx="599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July 29</a:t>
            </a:r>
            <a:endParaRPr sz="600">
              <a:solidFill>
                <a:schemeClr val="dk2"/>
              </a:solidFill>
            </a:endParaRPr>
          </a:p>
        </p:txBody>
      </p:sp>
      <p:sp>
        <p:nvSpPr>
          <p:cNvPr id="136" name="Google Shape;136;p16"/>
          <p:cNvSpPr txBox="1"/>
          <p:nvPr/>
        </p:nvSpPr>
        <p:spPr>
          <a:xfrm>
            <a:off x="6356688" y="760600"/>
            <a:ext cx="599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June 12-19</a:t>
            </a:r>
            <a:endParaRPr sz="600">
              <a:solidFill>
                <a:schemeClr val="dk2"/>
              </a:solidFill>
            </a:endParaRPr>
          </a:p>
        </p:txBody>
      </p:sp>
      <p:sp>
        <p:nvSpPr>
          <p:cNvPr id="137" name="Google Shape;137;p16"/>
          <p:cNvSpPr txBox="1"/>
          <p:nvPr/>
        </p:nvSpPr>
        <p:spPr>
          <a:xfrm>
            <a:off x="6272553" y="1554600"/>
            <a:ext cx="7680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June 12-27 July</a:t>
            </a:r>
            <a:endParaRPr sz="600">
              <a:solidFill>
                <a:schemeClr val="dk2"/>
              </a:solidFill>
            </a:endParaRPr>
          </a:p>
        </p:txBody>
      </p:sp>
      <p:sp>
        <p:nvSpPr>
          <p:cNvPr id="138" name="Google Shape;138;p16"/>
          <p:cNvSpPr txBox="1"/>
          <p:nvPr/>
        </p:nvSpPr>
        <p:spPr>
          <a:xfrm>
            <a:off x="4909828" y="429400"/>
            <a:ext cx="710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w" sz="600">
                <a:solidFill>
                  <a:schemeClr val="dk2"/>
                </a:solidFill>
              </a:rPr>
              <a:t>Jun 8</a:t>
            </a:r>
            <a:endParaRPr sz="600">
              <a:solidFill>
                <a:schemeClr val="dk2"/>
              </a:solidFill>
            </a:endParaRPr>
          </a:p>
        </p:txBody>
      </p:sp>
      <p:sp>
        <p:nvSpPr>
          <p:cNvPr id="139" name="Google Shape;139;p16"/>
          <p:cNvSpPr txBox="1"/>
          <p:nvPr/>
        </p:nvSpPr>
        <p:spPr>
          <a:xfrm>
            <a:off x="89025" y="205000"/>
            <a:ext cx="2232000" cy="5556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iw" sz="3500">
                <a:solidFill>
                  <a:schemeClr val="dk1"/>
                </a:solidFill>
                <a:latin typeface="Economica"/>
                <a:ea typeface="Economica"/>
                <a:cs typeface="Economica"/>
                <a:sym typeface="Economica"/>
              </a:rPr>
              <a:t>חלוקת עבודה</a:t>
            </a:r>
            <a:endParaRPr sz="3500">
              <a:solidFill>
                <a:schemeClr val="dk1"/>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txBox="1"/>
          <p:nvPr/>
        </p:nvSpPr>
        <p:spPr>
          <a:xfrm>
            <a:off x="-51600" y="202450"/>
            <a:ext cx="6324600" cy="11580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None/>
            </a:pPr>
            <a:r>
              <a:t/>
            </a:r>
            <a:endParaRPr sz="700">
              <a:solidFill>
                <a:schemeClr val="dk1"/>
              </a:solidFill>
            </a:endParaRPr>
          </a:p>
          <a:p>
            <a:pPr indent="0" lvl="0" marL="0" rtl="1" algn="r">
              <a:lnSpc>
                <a:spcPct val="100000"/>
              </a:lnSpc>
              <a:spcBef>
                <a:spcPts val="0"/>
              </a:spcBef>
              <a:spcAft>
                <a:spcPts val="0"/>
              </a:spcAft>
              <a:buNone/>
            </a:pPr>
            <a:r>
              <a:rPr lang="iw" sz="700">
                <a:solidFill>
                  <a:schemeClr val="dk1"/>
                </a:solidFill>
              </a:rPr>
              <a:t>כדי להקליט את הקול בתהליכון נפרד, גילינו שהתהליכונים בjavascript (הנקראים workers) אינם תומכים בהרצת ספריות מורכבות, לכן נאלצנו להריץ שרת מקומי:</a:t>
            </a:r>
            <a:endParaRPr sz="700">
              <a:solidFill>
                <a:schemeClr val="dk2"/>
              </a:solidFill>
            </a:endParaRPr>
          </a:p>
          <a:p>
            <a:pPr indent="-273050" lvl="0" marL="457200" rtl="1" algn="r">
              <a:lnSpc>
                <a:spcPct val="115000"/>
              </a:lnSpc>
              <a:spcBef>
                <a:spcPts val="0"/>
              </a:spcBef>
              <a:spcAft>
                <a:spcPts val="0"/>
              </a:spcAft>
              <a:buSzPts val="700"/>
              <a:buChar char="●"/>
            </a:pPr>
            <a:r>
              <a:rPr lang="iw" sz="700">
                <a:solidFill>
                  <a:schemeClr val="dk1"/>
                </a:solidFill>
              </a:rPr>
              <a:t>בתחילת ההרצה נוצר שרת מקומי שמנהל את התקשורת עם Gemini API. השרת מייצר מופע </a:t>
            </a:r>
            <a:r>
              <a:rPr lang="iw" sz="700">
                <a:solidFill>
                  <a:srgbClr val="188038"/>
                </a:solidFill>
              </a:rPr>
              <a:t>mic</a:t>
            </a:r>
            <a:r>
              <a:rPr lang="iw" sz="700">
                <a:solidFill>
                  <a:schemeClr val="dk1"/>
                </a:solidFill>
              </a:rPr>
              <a:t> לצורך הקלטת אודיו מהמשתמש.</a:t>
            </a:r>
            <a:endParaRPr sz="700">
              <a:solidFill>
                <a:schemeClr val="dk1"/>
              </a:solidFill>
            </a:endParaRPr>
          </a:p>
          <a:p>
            <a:pPr indent="-273050" lvl="0" marL="457200" rtl="1" algn="r">
              <a:lnSpc>
                <a:spcPct val="115000"/>
              </a:lnSpc>
              <a:spcBef>
                <a:spcPts val="0"/>
              </a:spcBef>
              <a:spcAft>
                <a:spcPts val="0"/>
              </a:spcAft>
              <a:buClr>
                <a:schemeClr val="dk1"/>
              </a:buClr>
              <a:buSzPts val="700"/>
              <a:buChar char="●"/>
            </a:pPr>
            <a:r>
              <a:rPr lang="iw" sz="700">
                <a:solidFill>
                  <a:schemeClr val="dk1"/>
                </a:solidFill>
              </a:rPr>
              <a:t>בעת בקשה מהמשחק (לחש קולי), מופעלת הפונקציה </a:t>
            </a:r>
            <a:r>
              <a:rPr lang="iw" sz="700">
                <a:solidFill>
                  <a:srgbClr val="188038"/>
                </a:solidFill>
              </a:rPr>
              <a:t>detectSpell</a:t>
            </a:r>
            <a:r>
              <a:rPr lang="iw" sz="700">
                <a:solidFill>
                  <a:schemeClr val="dk1"/>
                </a:solidFill>
              </a:rPr>
              <a:t>, שמתחילה להקליט קול ומפסיקה אוטומטית עם זיהוי שקט.</a:t>
            </a:r>
            <a:endParaRPr sz="700">
              <a:solidFill>
                <a:schemeClr val="dk1"/>
              </a:solidFill>
            </a:endParaRPr>
          </a:p>
          <a:p>
            <a:pPr indent="-273050" lvl="0" marL="457200" rtl="1" algn="r">
              <a:lnSpc>
                <a:spcPct val="115000"/>
              </a:lnSpc>
              <a:spcBef>
                <a:spcPts val="0"/>
              </a:spcBef>
              <a:spcAft>
                <a:spcPts val="0"/>
              </a:spcAft>
              <a:buClr>
                <a:schemeClr val="dk1"/>
              </a:buClr>
              <a:buSzPts val="700"/>
              <a:buChar char="●"/>
            </a:pPr>
            <a:r>
              <a:rPr lang="iw" sz="700">
                <a:solidFill>
                  <a:schemeClr val="dk1"/>
                </a:solidFill>
              </a:rPr>
              <a:t>הקלט נשלח כ־Buffer בפורמט </a:t>
            </a:r>
            <a:r>
              <a:rPr lang="iw" sz="700">
                <a:solidFill>
                  <a:srgbClr val="188038"/>
                </a:solidFill>
              </a:rPr>
              <a:t>wav</a:t>
            </a:r>
            <a:r>
              <a:rPr lang="iw" sz="700">
                <a:solidFill>
                  <a:schemeClr val="dk1"/>
                </a:solidFill>
              </a:rPr>
              <a:t> למודל של Gemini.</a:t>
            </a:r>
            <a:endParaRPr sz="700">
              <a:solidFill>
                <a:schemeClr val="dk1"/>
              </a:solidFill>
            </a:endParaRPr>
          </a:p>
          <a:p>
            <a:pPr indent="-273050" lvl="0" marL="457200" rtl="1" algn="r">
              <a:lnSpc>
                <a:spcPct val="115000"/>
              </a:lnSpc>
              <a:spcBef>
                <a:spcPts val="0"/>
              </a:spcBef>
              <a:spcAft>
                <a:spcPts val="0"/>
              </a:spcAft>
              <a:buClr>
                <a:schemeClr val="dk1"/>
              </a:buClr>
              <a:buSzPts val="700"/>
              <a:buChar char="●"/>
            </a:pPr>
            <a:r>
              <a:rPr lang="iw" sz="700">
                <a:solidFill>
                  <a:schemeClr val="dk1"/>
                </a:solidFill>
              </a:rPr>
              <a:t>המודל מנתח את האודיו ומחזיר תגובת JSON עם שם הלחש שזוהה, או </a:t>
            </a:r>
            <a:r>
              <a:rPr lang="iw" sz="700">
                <a:solidFill>
                  <a:srgbClr val="188038"/>
                </a:solidFill>
              </a:rPr>
              <a:t>null</a:t>
            </a:r>
            <a:r>
              <a:rPr lang="iw" sz="700">
                <a:solidFill>
                  <a:schemeClr val="dk1"/>
                </a:solidFill>
              </a:rPr>
              <a:t> אם לא זוהה לחש תקף.</a:t>
            </a:r>
            <a:endParaRPr sz="700">
              <a:solidFill>
                <a:schemeClr val="dk1"/>
              </a:solidFill>
            </a:endParaRPr>
          </a:p>
          <a:p>
            <a:pPr indent="0" lvl="0" marL="0" rtl="1" algn="r">
              <a:lnSpc>
                <a:spcPct val="115000"/>
              </a:lnSpc>
              <a:spcBef>
                <a:spcPts val="0"/>
              </a:spcBef>
              <a:spcAft>
                <a:spcPts val="0"/>
              </a:spcAft>
              <a:buNone/>
            </a:pPr>
            <a:r>
              <a:rPr lang="iw" sz="700">
                <a:solidFill>
                  <a:schemeClr val="dk1"/>
                </a:solidFill>
              </a:rPr>
              <a:t>בתוכנית הראשית אנו מריצים תהליכון נוסף שמריץ לקוח וכשאר המשתמש לוחץ על כפתור תחילת הדיבור, הלקוח שולח לשרת אות להתחיל להקשיב לקול.אחרי שמגיעה תשובה מהשרת, הלקוח שולח את המידע שהתקבל לתהליכון הראשי, המטיל את הכישוף אם התקבל כישוף הממו ויש לשחקן מספיק מנה.</a:t>
            </a:r>
            <a:endParaRPr sz="700">
              <a:solidFill>
                <a:schemeClr val="dk1"/>
              </a:solidFill>
            </a:endParaRPr>
          </a:p>
          <a:p>
            <a:pPr indent="0" lvl="0" marL="457200" rtl="1" algn="r">
              <a:lnSpc>
                <a:spcPct val="115000"/>
              </a:lnSpc>
              <a:spcBef>
                <a:spcPts val="0"/>
              </a:spcBef>
              <a:spcAft>
                <a:spcPts val="0"/>
              </a:spcAft>
              <a:buClr>
                <a:schemeClr val="dk1"/>
              </a:buClr>
              <a:buSzPts val="1100"/>
              <a:buFont typeface="Arial"/>
              <a:buNone/>
            </a:pPr>
            <a:r>
              <a:t/>
            </a:r>
            <a:endParaRPr sz="800">
              <a:solidFill>
                <a:schemeClr val="dk1"/>
              </a:solidFill>
            </a:endParaRPr>
          </a:p>
          <a:p>
            <a:pPr indent="0" lvl="0" marL="0" rtl="1" algn="r">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spcBef>
                <a:spcPts val="1200"/>
              </a:spcBef>
              <a:spcAft>
                <a:spcPts val="0"/>
              </a:spcAft>
              <a:buNone/>
            </a:pPr>
            <a:r>
              <a:t/>
            </a:r>
            <a:endParaRPr sz="1500">
              <a:solidFill>
                <a:schemeClr val="dk2"/>
              </a:solidFill>
            </a:endParaRPr>
          </a:p>
        </p:txBody>
      </p:sp>
      <p:pic>
        <p:nvPicPr>
          <p:cNvPr id="145" name="Google Shape;145;p17"/>
          <p:cNvPicPr preferRelativeResize="0"/>
          <p:nvPr/>
        </p:nvPicPr>
        <p:blipFill>
          <a:blip r:embed="rId3">
            <a:alphaModFix/>
          </a:blip>
          <a:stretch>
            <a:fillRect/>
          </a:stretch>
        </p:blipFill>
        <p:spPr>
          <a:xfrm>
            <a:off x="6610000" y="158966"/>
            <a:ext cx="2174424" cy="1141584"/>
          </a:xfrm>
          <a:prstGeom prst="rect">
            <a:avLst/>
          </a:prstGeom>
          <a:noFill/>
          <a:ln>
            <a:noFill/>
          </a:ln>
        </p:spPr>
      </p:pic>
      <p:sp>
        <p:nvSpPr>
          <p:cNvPr id="146" name="Google Shape;146;p17"/>
          <p:cNvSpPr txBox="1"/>
          <p:nvPr/>
        </p:nvSpPr>
        <p:spPr>
          <a:xfrm>
            <a:off x="125125" y="2715838"/>
            <a:ext cx="6147900" cy="951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iw" sz="700">
                <a:solidFill>
                  <a:schemeClr val="dk1"/>
                </a:solidFill>
              </a:rPr>
              <a:t>אפשר להיכנס לLevel editor דרך התפריט הראשי. בזמן טעינת הדף נוצר גריד אינטראקטיבי- ככה שכל לחיצה עליו תוביל לפעולה. בדף זה ניתן ליצור שלבים בעזרת לחיצה על כפתור עם הפונקציונליות הרצויה ואז לחיצה על הגריד במקום הרלוונטי. הפעולות האפשריות ליצירת שלבים הן:</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החלטת מיקום התחלתי ומנה התחלתית של משתמש.</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מיקום אובייקטים חדשים כגון קיר, קופסא מעץ, קופסא ממתכת, דלת וכפתור על הגריד ומחיקתם.</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עצירת מצב עריכה בשביל לנסות את השלב, ואתחול השלב לאחר הניסיון.</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 טעינת שלבים מרשימה (טוען את השלב המתאים מהקובץ dev_levels).</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יצוא השלב לאחר סיומו- בזמן בניית השלב, כל האובייקטים והנתונים נוספים לjson מיוחד ששומר את המידע על השלב ומייצא אותו ל</a:t>
            </a:r>
            <a:r>
              <a:rPr lang="iw" sz="700">
                <a:solidFill>
                  <a:schemeClr val="dk1"/>
                </a:solidFill>
              </a:rPr>
              <a:t>dev_levels.</a:t>
            </a:r>
            <a:endParaRPr sz="700">
              <a:solidFill>
                <a:schemeClr val="dk1"/>
              </a:solidFill>
            </a:endParaRPr>
          </a:p>
        </p:txBody>
      </p:sp>
      <p:sp>
        <p:nvSpPr>
          <p:cNvPr id="147" name="Google Shape;147;p17"/>
          <p:cNvSpPr txBox="1"/>
          <p:nvPr/>
        </p:nvSpPr>
        <p:spPr>
          <a:xfrm>
            <a:off x="2399125" y="2525575"/>
            <a:ext cx="1860300" cy="6720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iw">
                <a:solidFill>
                  <a:schemeClr val="dk1"/>
                </a:solidFill>
                <a:latin typeface="Open Sans"/>
                <a:ea typeface="Open Sans"/>
                <a:cs typeface="Open Sans"/>
                <a:sym typeface="Open Sans"/>
              </a:rPr>
              <a:t>יצירת שלבים</a:t>
            </a:r>
            <a:endParaRPr b="1">
              <a:solidFill>
                <a:schemeClr val="dk1"/>
              </a:solidFill>
              <a:latin typeface="Open Sans"/>
              <a:ea typeface="Open Sans"/>
              <a:cs typeface="Open Sans"/>
              <a:sym typeface="Open Sans"/>
            </a:endParaRPr>
          </a:p>
        </p:txBody>
      </p:sp>
      <p:sp>
        <p:nvSpPr>
          <p:cNvPr id="148" name="Google Shape;148;p17"/>
          <p:cNvSpPr txBox="1"/>
          <p:nvPr/>
        </p:nvSpPr>
        <p:spPr>
          <a:xfrm>
            <a:off x="2989825" y="1272025"/>
            <a:ext cx="1092900" cy="2931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iw">
                <a:solidFill>
                  <a:schemeClr val="dk1"/>
                </a:solidFill>
                <a:latin typeface="Open Sans"/>
                <a:ea typeface="Open Sans"/>
                <a:cs typeface="Open Sans"/>
                <a:sym typeface="Open Sans"/>
              </a:rPr>
              <a:t>המשחק</a:t>
            </a:r>
            <a:endParaRPr b="1">
              <a:solidFill>
                <a:schemeClr val="dk1"/>
              </a:solidFill>
              <a:latin typeface="Open Sans"/>
              <a:ea typeface="Open Sans"/>
              <a:cs typeface="Open Sans"/>
              <a:sym typeface="Open Sans"/>
            </a:endParaRPr>
          </a:p>
        </p:txBody>
      </p:sp>
      <p:sp>
        <p:nvSpPr>
          <p:cNvPr id="149" name="Google Shape;149;p17"/>
          <p:cNvSpPr txBox="1"/>
          <p:nvPr/>
        </p:nvSpPr>
        <p:spPr>
          <a:xfrm>
            <a:off x="2340175" y="59025"/>
            <a:ext cx="2145600" cy="1506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iw">
                <a:solidFill>
                  <a:schemeClr val="dk1"/>
                </a:solidFill>
                <a:latin typeface="Open Sans"/>
                <a:ea typeface="Open Sans"/>
                <a:cs typeface="Open Sans"/>
                <a:sym typeface="Open Sans"/>
              </a:rPr>
              <a:t>זיהוי קול המשתמש</a:t>
            </a:r>
            <a:endParaRPr b="1">
              <a:solidFill>
                <a:schemeClr val="dk1"/>
              </a:solidFill>
              <a:latin typeface="Open Sans"/>
              <a:ea typeface="Open Sans"/>
              <a:cs typeface="Open Sans"/>
              <a:sym typeface="Open Sans"/>
            </a:endParaRPr>
          </a:p>
        </p:txBody>
      </p:sp>
      <p:sp>
        <p:nvSpPr>
          <p:cNvPr id="150" name="Google Shape;150;p17"/>
          <p:cNvSpPr txBox="1"/>
          <p:nvPr/>
        </p:nvSpPr>
        <p:spPr>
          <a:xfrm>
            <a:off x="2069375" y="3718013"/>
            <a:ext cx="1860300" cy="195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iw">
                <a:solidFill>
                  <a:schemeClr val="dk1"/>
                </a:solidFill>
                <a:latin typeface="Open Sans"/>
                <a:ea typeface="Open Sans"/>
                <a:cs typeface="Open Sans"/>
                <a:sym typeface="Open Sans"/>
              </a:rPr>
              <a:t>ניווט</a:t>
            </a:r>
            <a:endParaRPr b="1">
              <a:solidFill>
                <a:schemeClr val="dk1"/>
              </a:solidFill>
              <a:latin typeface="Open Sans"/>
              <a:ea typeface="Open Sans"/>
              <a:cs typeface="Open Sans"/>
              <a:sym typeface="Open Sans"/>
            </a:endParaRPr>
          </a:p>
        </p:txBody>
      </p:sp>
      <p:sp>
        <p:nvSpPr>
          <p:cNvPr id="151" name="Google Shape;151;p17"/>
          <p:cNvSpPr txBox="1"/>
          <p:nvPr/>
        </p:nvSpPr>
        <p:spPr>
          <a:xfrm>
            <a:off x="627375" y="3913325"/>
            <a:ext cx="5645700" cy="951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iw" sz="700">
                <a:solidFill>
                  <a:schemeClr val="dk1"/>
                </a:solidFill>
              </a:rPr>
              <a:t>בהרצת המשחק מגיעים לחלון זה, ממנו המשתמש יכול לבחור לאיזה דף להגיע:</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דף ניווט בין שלבים שונים של המשחק.</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הסבר איך משחקים וtutorial. </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עורך שלבים ליצירת שלב חדש. </a:t>
            </a:r>
            <a:endParaRPr sz="700">
              <a:solidFill>
                <a:schemeClr val="dk1"/>
              </a:solidFill>
            </a:endParaRPr>
          </a:p>
        </p:txBody>
      </p:sp>
      <p:sp>
        <p:nvSpPr>
          <p:cNvPr id="152" name="Google Shape;152;p17"/>
          <p:cNvSpPr txBox="1"/>
          <p:nvPr/>
        </p:nvSpPr>
        <p:spPr>
          <a:xfrm>
            <a:off x="97225" y="1518350"/>
            <a:ext cx="6203700" cy="951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iw" sz="700">
                <a:solidFill>
                  <a:schemeClr val="dk1"/>
                </a:solidFill>
              </a:rPr>
              <a:t>כל פעם שנטען שלב השחקן מגיע לדף המשחק. בדף זה הוא מנסה להגיע לדגל בסוף השלב בשביל לעבור לשלב הבא.         </a:t>
            </a:r>
            <a:endParaRPr sz="700">
              <a:solidFill>
                <a:schemeClr val="dk1"/>
              </a:solidFill>
            </a:endParaRPr>
          </a:p>
          <a:p>
            <a:pPr indent="0" lvl="0" marL="0" rtl="1" algn="r">
              <a:spcBef>
                <a:spcPts val="0"/>
              </a:spcBef>
              <a:spcAft>
                <a:spcPts val="0"/>
              </a:spcAft>
              <a:buNone/>
            </a:pPr>
            <a:r>
              <a:rPr lang="iw" sz="700">
                <a:solidFill>
                  <a:schemeClr val="dk1"/>
                </a:solidFill>
              </a:rPr>
              <a:t>הקוסם מתחיל עם מנה התחלתית לביצוע קסמים ו</a:t>
            </a:r>
            <a:r>
              <a:rPr lang="iw" sz="700">
                <a:solidFill>
                  <a:schemeClr val="dk1"/>
                </a:solidFill>
              </a:rPr>
              <a:t>מלבד תזוזה בסיסית, הוא יכול לבצע פעולות שונות כגון: </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הזזת קופסאות עץ (ככה שאי אפשר להזיז קופסא שמאחוריה קופסא אחרת/ קיר).</a:t>
            </a:r>
            <a:endParaRPr sz="700">
              <a:solidFill>
                <a:schemeClr val="dk1"/>
              </a:solidFill>
            </a:endParaRPr>
          </a:p>
          <a:p>
            <a:pPr indent="-273050" lvl="0" marL="457200" rtl="1" algn="r">
              <a:spcBef>
                <a:spcPts val="0"/>
              </a:spcBef>
              <a:spcAft>
                <a:spcPts val="0"/>
              </a:spcAft>
              <a:buClr>
                <a:schemeClr val="dk1"/>
              </a:buClr>
              <a:buSzPts val="700"/>
              <a:buChar char="●"/>
            </a:pPr>
            <a:r>
              <a:rPr lang="iw" sz="700">
                <a:solidFill>
                  <a:schemeClr val="dk1"/>
                </a:solidFill>
              </a:rPr>
              <a:t>דחיפת קופסאות על כפתורים בשביל לפתוח דלתות(כולל אם השחקן לוחץ על הכפתור, וסגירת הדלת בדחיפת הקופסא מהכפתור/השמדת הקופסא על ידי כדור אש). הדלת תאפשר מעבר רק במצב פתוח.</a:t>
            </a:r>
            <a:endParaRPr sz="700">
              <a:solidFill>
                <a:schemeClr val="dk1"/>
              </a:solidFill>
            </a:endParaRPr>
          </a:p>
          <a:p>
            <a:pPr indent="-273050" lvl="0" marL="457200" rtl="1" algn="r">
              <a:spcBef>
                <a:spcPts val="0"/>
              </a:spcBef>
              <a:spcAft>
                <a:spcPts val="0"/>
              </a:spcAft>
              <a:buClr>
                <a:schemeClr val="dk1"/>
              </a:buClr>
              <a:buSzPts val="700"/>
              <a:buFont typeface="Open Sans"/>
              <a:buChar char="●"/>
            </a:pPr>
            <a:r>
              <a:rPr lang="iw" sz="700">
                <a:solidFill>
                  <a:schemeClr val="dk1"/>
                </a:solidFill>
              </a:rPr>
              <a:t>הפעלת לחש </a:t>
            </a:r>
            <a:r>
              <a:rPr b="1" lang="iw" sz="700">
                <a:solidFill>
                  <a:schemeClr val="dk1"/>
                </a:solidFill>
              </a:rPr>
              <a:t>כדור אש </a:t>
            </a:r>
            <a:r>
              <a:rPr lang="iw" sz="700">
                <a:solidFill>
                  <a:schemeClr val="dk1"/>
                </a:solidFill>
              </a:rPr>
              <a:t>שמשגר projectile שנהרס במגע עם קיר/קופסת מתכת/דלת סגורה/ גבולות המפה, ומשמיד קופסאות עץ. עולה 3 מנה.</a:t>
            </a:r>
            <a:endParaRPr sz="700">
              <a:solidFill>
                <a:schemeClr val="dk1"/>
              </a:solidFill>
            </a:endParaRPr>
          </a:p>
          <a:p>
            <a:pPr indent="-273050" lvl="0" marL="457200" rtl="1" algn="r">
              <a:spcBef>
                <a:spcPts val="0"/>
              </a:spcBef>
              <a:spcAft>
                <a:spcPts val="0"/>
              </a:spcAft>
              <a:buClr>
                <a:schemeClr val="dk1"/>
              </a:buClr>
              <a:buSzPts val="700"/>
              <a:buFont typeface="Open Sans"/>
              <a:buChar char="●"/>
            </a:pPr>
            <a:r>
              <a:rPr lang="iw" sz="700">
                <a:solidFill>
                  <a:schemeClr val="dk1"/>
                </a:solidFill>
              </a:rPr>
              <a:t>הפעלת לחש </a:t>
            </a:r>
            <a:r>
              <a:rPr b="1" lang="iw" sz="700">
                <a:solidFill>
                  <a:schemeClr val="dk1"/>
                </a:solidFill>
              </a:rPr>
              <a:t>זעם</a:t>
            </a:r>
            <a:r>
              <a:rPr lang="iw" sz="700">
                <a:solidFill>
                  <a:schemeClr val="dk1"/>
                </a:solidFill>
              </a:rPr>
              <a:t> שהופכת את הקוסם לחזק ומאפשרת לו להזיז קופסאות מתכת כבדות למשך 5 צעדים. עולה 2 מנה.</a:t>
            </a:r>
            <a:endParaRPr sz="700">
              <a:solidFill>
                <a:schemeClr val="dk1"/>
              </a:solidFill>
            </a:endParaRPr>
          </a:p>
        </p:txBody>
      </p:sp>
      <p:pic>
        <p:nvPicPr>
          <p:cNvPr id="153" name="Google Shape;153;p17"/>
          <p:cNvPicPr preferRelativeResize="0"/>
          <p:nvPr/>
        </p:nvPicPr>
        <p:blipFill>
          <a:blip r:embed="rId4">
            <a:alphaModFix/>
          </a:blip>
          <a:stretch>
            <a:fillRect/>
          </a:stretch>
        </p:blipFill>
        <p:spPr>
          <a:xfrm>
            <a:off x="6581050" y="3786801"/>
            <a:ext cx="2232325" cy="1012020"/>
          </a:xfrm>
          <a:prstGeom prst="rect">
            <a:avLst/>
          </a:prstGeom>
          <a:noFill/>
          <a:ln>
            <a:noFill/>
          </a:ln>
        </p:spPr>
      </p:pic>
      <p:pic>
        <p:nvPicPr>
          <p:cNvPr id="154" name="Google Shape;154;p17"/>
          <p:cNvPicPr preferRelativeResize="0"/>
          <p:nvPr/>
        </p:nvPicPr>
        <p:blipFill>
          <a:blip r:embed="rId5">
            <a:alphaModFix/>
          </a:blip>
          <a:stretch>
            <a:fillRect/>
          </a:stretch>
        </p:blipFill>
        <p:spPr>
          <a:xfrm>
            <a:off x="6609999" y="1466288"/>
            <a:ext cx="2174426" cy="1044817"/>
          </a:xfrm>
          <a:prstGeom prst="rect">
            <a:avLst/>
          </a:prstGeom>
          <a:noFill/>
          <a:ln>
            <a:noFill/>
          </a:ln>
        </p:spPr>
      </p:pic>
      <p:pic>
        <p:nvPicPr>
          <p:cNvPr id="155" name="Google Shape;155;p17"/>
          <p:cNvPicPr preferRelativeResize="0"/>
          <p:nvPr/>
        </p:nvPicPr>
        <p:blipFill>
          <a:blip r:embed="rId6">
            <a:alphaModFix/>
          </a:blip>
          <a:stretch>
            <a:fillRect/>
          </a:stretch>
        </p:blipFill>
        <p:spPr>
          <a:xfrm>
            <a:off x="6581050" y="2649989"/>
            <a:ext cx="2232325" cy="10356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311700" y="2418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w"/>
              <a:t>UML- Use case</a:t>
            </a:r>
            <a:endParaRPr/>
          </a:p>
        </p:txBody>
      </p:sp>
      <p:pic>
        <p:nvPicPr>
          <p:cNvPr id="161" name="Google Shape;161;p18"/>
          <p:cNvPicPr preferRelativeResize="0"/>
          <p:nvPr/>
        </p:nvPicPr>
        <p:blipFill>
          <a:blip r:embed="rId3">
            <a:alphaModFix/>
          </a:blip>
          <a:stretch>
            <a:fillRect/>
          </a:stretch>
        </p:blipFill>
        <p:spPr>
          <a:xfrm>
            <a:off x="0" y="1034100"/>
            <a:ext cx="9073748" cy="364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